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2" r:id="rId4"/>
  </p:sldMasterIdLst>
  <p:notesMasterIdLst>
    <p:notesMasterId r:id="rId15"/>
  </p:notesMasterIdLst>
  <p:sldIdLst>
    <p:sldId id="257" r:id="rId5"/>
    <p:sldId id="258" r:id="rId6"/>
    <p:sldId id="259" r:id="rId7"/>
    <p:sldId id="261" r:id="rId8"/>
    <p:sldId id="262" r:id="rId9"/>
    <p:sldId id="263" r:id="rId10"/>
    <p:sldId id="264" r:id="rId11"/>
    <p:sldId id="265" r:id="rId12"/>
    <p:sldId id="267" r:id="rId13"/>
    <p:sldId id="266"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2BA97"/>
    <a:srgbClr val="8E6C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648A1A0-8608-A041-B296-EF2FA00C3C98}" v="19" dt="2023-06-21T07:54:05.981"/>
    <p1510:client id="{3D286AC7-ACFE-4308-9D88-3177AB8CCD44}" v="1" dt="2023-06-21T05:32:19.960"/>
    <p1510:client id="{E2CC273F-D80D-4157-BF67-F4B85014A9B3}" v="68" vWet="69" dt="2023-06-21T07:50:16.38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65" d="100"/>
          <a:sy n="65" d="100"/>
        </p:scale>
        <p:origin x="724"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20"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6256A78-79A6-408F-8148-4F87BB81602D}" type="datetimeFigureOut">
              <a:rPr lang="en-IN" smtClean="0"/>
              <a:t>24-07-2024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7E254F1-4415-47BF-9E91-C5D4B9A33350}" type="slidenum">
              <a:rPr lang="en-IN" smtClean="0"/>
              <a:t>‹#›</a:t>
            </a:fld>
            <a:endParaRPr lang="en-IN"/>
          </a:p>
        </p:txBody>
      </p:sp>
    </p:spTree>
    <p:extLst>
      <p:ext uri="{BB962C8B-B14F-4D97-AF65-F5344CB8AC3E}">
        <p14:creationId xmlns:p14="http://schemas.microsoft.com/office/powerpoint/2010/main" val="5380084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fld id="{ED291B17-9318-49DB-B28B-6E5994AE9581}" type="datetime1">
              <a:rPr lang="en-US" smtClean="0"/>
              <a:t>7/24/2024</a:t>
            </a:fld>
            <a:endParaRPr lang="en-US"/>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a:xfrm>
            <a:off x="581192" y="6423914"/>
            <a:ext cx="6917210" cy="365125"/>
          </a:xfrm>
          <a:prstGeom prst="rect">
            <a:avLst/>
          </a:prstGeom>
        </p:spPr>
        <p:txBody>
          <a:bodyPr/>
          <a:lstStyle/>
          <a:p>
            <a:endParaRPr lang="en-US"/>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4900175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Title 1"/>
          <p:cNvSpPr>
            <a:spLocks noGrp="1"/>
          </p:cNvSpPr>
          <p:nvPr>
            <p:ph type="title"/>
          </p:nvPr>
        </p:nvSpPr>
        <p:spPr>
          <a:xfrm>
            <a:off x="581192" y="702156"/>
            <a:ext cx="11029616" cy="1013800"/>
          </a:xfrm>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CED4963-E985-44C4-B8C4-FDD613B7C2F8}" type="datetime1">
              <a:rPr lang="en-US" smtClean="0"/>
              <a:t>7/24/2024</a:t>
            </a:fld>
            <a:endParaRPr lang="en-US"/>
          </a:p>
        </p:txBody>
      </p:sp>
      <p:sp>
        <p:nvSpPr>
          <p:cNvPr id="5" name="Footer Placeholder 4"/>
          <p:cNvSpPr>
            <a:spLocks noGrp="1"/>
          </p:cNvSpPr>
          <p:nvPr>
            <p:ph type="ftr" sz="quarter" idx="11"/>
          </p:nvPr>
        </p:nvSpPr>
        <p:spPr>
          <a:xfrm>
            <a:off x="581192" y="6423914"/>
            <a:ext cx="691721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2835911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204200" y="863600"/>
            <a:ext cx="3124200" cy="4807326"/>
          </a:xfrm>
        </p:spPr>
        <p:txBody>
          <a:bodyPr vert="eaVert" anchor="ctr"/>
          <a:lstStyle>
            <a:lvl1pPr>
              <a:defRPr>
                <a:solidFill>
                  <a:srgbClr val="FFFFFF"/>
                </a:solidFill>
              </a:defRPr>
            </a:lvl1pPr>
          </a:lstStyle>
          <a:p>
            <a:r>
              <a:rPr lang="en-US"/>
              <a:t>Click to edit Master title style</a:t>
            </a:r>
          </a:p>
        </p:txBody>
      </p:sp>
      <p:sp>
        <p:nvSpPr>
          <p:cNvPr id="3" name="Vertical Text Placeholder 2"/>
          <p:cNvSpPr>
            <a:spLocks noGrp="1"/>
          </p:cNvSpPr>
          <p:nvPr>
            <p:ph type="body" orient="vert" idx="1"/>
          </p:nvPr>
        </p:nvSpPr>
        <p:spPr>
          <a:xfrm>
            <a:off x="774923" y="863600"/>
            <a:ext cx="7161625" cy="4807326"/>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Rectangle 7">
            <a:extLst>
              <a:ext uri="{FF2B5EF4-FFF2-40B4-BE49-F238E27FC236}">
                <a16:creationId xmlns:a16="http://schemas.microsoft.com/office/drawing/2014/main"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Date Placeholder 10">
            <a:extLst>
              <a:ext uri="{FF2B5EF4-FFF2-40B4-BE49-F238E27FC236}">
                <a16:creationId xmlns:a16="http://schemas.microsoft.com/office/drawing/2014/main" id="{5C74A470-3BD3-4F33-80E5-67E6E87FCBE7}"/>
              </a:ext>
            </a:extLst>
          </p:cNvPr>
          <p:cNvSpPr>
            <a:spLocks noGrp="1"/>
          </p:cNvSpPr>
          <p:nvPr>
            <p:ph type="dt" sz="half" idx="10"/>
          </p:nvPr>
        </p:nvSpPr>
        <p:spPr/>
        <p:txBody>
          <a:bodyPr/>
          <a:lstStyle/>
          <a:p>
            <a:fld id="{ED291B17-9318-49DB-B28B-6E5994AE9581}" type="datetime1">
              <a:rPr lang="en-US" smtClean="0"/>
              <a:t>7/24/2024</a:t>
            </a:fld>
            <a:endParaRPr lang="en-US"/>
          </a:p>
        </p:txBody>
      </p:sp>
      <p:sp>
        <p:nvSpPr>
          <p:cNvPr id="12" name="Footer Placeholder 11">
            <a:extLst>
              <a:ext uri="{FF2B5EF4-FFF2-40B4-BE49-F238E27FC236}">
                <a16:creationId xmlns:a16="http://schemas.microsoft.com/office/drawing/2014/main" id="{9A3A30BA-DB50-4D7D-BCDE-17D20FB354DF}"/>
              </a:ext>
            </a:extLst>
          </p:cNvPr>
          <p:cNvSpPr>
            <a:spLocks noGrp="1"/>
          </p:cNvSpPr>
          <p:nvPr>
            <p:ph type="ftr" sz="quarter" idx="11"/>
          </p:nvPr>
        </p:nvSpPr>
        <p:spPr>
          <a:xfrm>
            <a:off x="581192" y="6423914"/>
            <a:ext cx="6917210" cy="365125"/>
          </a:xfrm>
          <a:prstGeom prst="rect">
            <a:avLst/>
          </a:prstGeom>
        </p:spPr>
        <p:txBody>
          <a:bodyPr/>
          <a:lstStyle/>
          <a:p>
            <a:endParaRPr lang="en-US"/>
          </a:p>
        </p:txBody>
      </p:sp>
      <p:sp>
        <p:nvSpPr>
          <p:cNvPr id="13" name="Slide Number Placeholder 12">
            <a:extLst>
              <a:ext uri="{FF2B5EF4-FFF2-40B4-BE49-F238E27FC236}">
                <a16:creationId xmlns:a16="http://schemas.microsoft.com/office/drawing/2014/main" id="{76FF9E58-C0B2-436B-A21C-DB45A00D6515}"/>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3888496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1188720"/>
          </a:xfrm>
        </p:spPr>
        <p:txBody>
          <a:bodyPr/>
          <a:lstStyle/>
          <a:p>
            <a:r>
              <a:rPr lang="en-US"/>
              <a:t>Click to edit Master title style</a:t>
            </a:r>
          </a:p>
        </p:txBody>
      </p:sp>
      <p:sp>
        <p:nvSpPr>
          <p:cNvPr id="3" name="Content Placeholder 2"/>
          <p:cNvSpPr>
            <a:spLocks noGrp="1"/>
          </p:cNvSpPr>
          <p:nvPr>
            <p:ph idx="1"/>
          </p:nvPr>
        </p:nvSpPr>
        <p:spPr>
          <a:xfrm>
            <a:off x="581192" y="2340864"/>
            <a:ext cx="11029615" cy="36344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fld id="{78DD82B9-B8EE-4375-B6FF-88FA6ABB15D9}" type="datetime1">
              <a:rPr lang="en-US" smtClean="0"/>
              <a:t>7/24/2024</a:t>
            </a:fld>
            <a:endParaRPr lang="en-US"/>
          </a:p>
        </p:txBody>
      </p:sp>
    </p:spTree>
    <p:extLst>
      <p:ext uri="{BB962C8B-B14F-4D97-AF65-F5344CB8AC3E}">
        <p14:creationId xmlns:p14="http://schemas.microsoft.com/office/powerpoint/2010/main" val="8524434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B2497495-0637-405E-AE64-5CC7506D51F5}" type="datetime1">
              <a:rPr lang="en-US" smtClean="0"/>
              <a:t>7/24/2024</a:t>
            </a:fld>
            <a:endParaRPr lang="en-US"/>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a:xfrm>
            <a:off x="581192" y="6423914"/>
            <a:ext cx="6917210" cy="365125"/>
          </a:xfrm>
          <a:prstGeom prst="rect">
            <a:avLst/>
          </a:prstGeom>
        </p:spPr>
        <p:txBody>
          <a:bodyPr/>
          <a:lstStyle/>
          <a:p>
            <a:endParaRPr lang="en-US"/>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666809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988332"/>
          </a:xfrm>
        </p:spPr>
        <p:txBody>
          <a:bodyPr/>
          <a:lstStyle/>
          <a:p>
            <a:r>
              <a:rPr lang="en-US"/>
              <a:t>Click to edit Master title style</a:t>
            </a:r>
          </a:p>
        </p:txBody>
      </p:sp>
      <p:sp>
        <p:nvSpPr>
          <p:cNvPr id="3" name="Content Placeholder 2"/>
          <p:cNvSpPr>
            <a:spLocks noGrp="1"/>
          </p:cNvSpPr>
          <p:nvPr>
            <p:ph sz="half" idx="1"/>
          </p:nvPr>
        </p:nvSpPr>
        <p:spPr>
          <a:xfrm>
            <a:off x="581193" y="2228003"/>
            <a:ext cx="5194767"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416039" y="2228003"/>
            <a:ext cx="5194769"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BFFD690-9426-415D-8B65-26881E07B2D4}" type="datetime1">
              <a:rPr lang="en-US" smtClean="0"/>
              <a:t>7/24/2024</a:t>
            </a:fld>
            <a:endParaRPr lang="en-US"/>
          </a:p>
        </p:txBody>
      </p:sp>
      <p:sp>
        <p:nvSpPr>
          <p:cNvPr id="6" name="Footer Placeholder 5"/>
          <p:cNvSpPr>
            <a:spLocks noGrp="1"/>
          </p:cNvSpPr>
          <p:nvPr>
            <p:ph type="ftr" sz="quarter" idx="11"/>
          </p:nvPr>
        </p:nvSpPr>
        <p:spPr>
          <a:xfrm>
            <a:off x="581192" y="6423914"/>
            <a:ext cx="691721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24833232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4C4989A-474C-40DE-95B9-011C28B71673}" type="datetime1">
              <a:rPr lang="en-US" smtClean="0"/>
              <a:t>7/24/2024</a:t>
            </a:fld>
            <a:endParaRPr lang="en-US"/>
          </a:p>
        </p:txBody>
      </p:sp>
      <p:sp>
        <p:nvSpPr>
          <p:cNvPr id="8" name="Footer Placeholder 7"/>
          <p:cNvSpPr>
            <a:spLocks noGrp="1"/>
          </p:cNvSpPr>
          <p:nvPr>
            <p:ph type="ftr" sz="quarter" idx="11"/>
          </p:nvPr>
        </p:nvSpPr>
        <p:spPr>
          <a:xfrm>
            <a:off x="581192" y="6423914"/>
            <a:ext cx="6917210" cy="365125"/>
          </a:xfrm>
          <a:prstGeom prst="rect">
            <a:avLst/>
          </a:prstGeom>
        </p:spPr>
        <p:txBody>
          <a:bodyPr/>
          <a:lstStyle/>
          <a:p>
            <a:endParaRPr lang="en-US"/>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7480465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988332"/>
          </a:xfrm>
        </p:spPr>
        <p:txBody>
          <a:bodyPr/>
          <a:lstStyle/>
          <a:p>
            <a:r>
              <a:rPr lang="en-US"/>
              <a:t>Click to edit Master title style</a:t>
            </a:r>
          </a:p>
        </p:txBody>
      </p:sp>
      <p:sp>
        <p:nvSpPr>
          <p:cNvPr id="3" name="Date Placeholder 2"/>
          <p:cNvSpPr>
            <a:spLocks noGrp="1"/>
          </p:cNvSpPr>
          <p:nvPr>
            <p:ph type="dt" sz="half" idx="10"/>
          </p:nvPr>
        </p:nvSpPr>
        <p:spPr/>
        <p:txBody>
          <a:bodyPr/>
          <a:lstStyle/>
          <a:p>
            <a:fld id="{5DB4ED54-5B5E-4A04-93D3-5772E3CE3818}" type="datetime1">
              <a:rPr lang="en-US" smtClean="0"/>
              <a:t>7/24/2024</a:t>
            </a:fld>
            <a:endParaRPr lang="en-US"/>
          </a:p>
        </p:txBody>
      </p:sp>
      <p:sp>
        <p:nvSpPr>
          <p:cNvPr id="4" name="Footer Placeholder 3"/>
          <p:cNvSpPr>
            <a:spLocks noGrp="1"/>
          </p:cNvSpPr>
          <p:nvPr>
            <p:ph type="ftr" sz="quarter" idx="11"/>
          </p:nvPr>
        </p:nvSpPr>
        <p:spPr>
          <a:xfrm>
            <a:off x="581192" y="6423914"/>
            <a:ext cx="6917210" cy="365125"/>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129363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7/24/2024</a:t>
            </a:fld>
            <a:endParaRPr lang="en-US"/>
          </a:p>
        </p:txBody>
      </p:sp>
      <p:sp>
        <p:nvSpPr>
          <p:cNvPr id="3" name="Footer Placeholder 2"/>
          <p:cNvSpPr>
            <a:spLocks noGrp="1"/>
          </p:cNvSpPr>
          <p:nvPr>
            <p:ph type="ftr" sz="quarter" idx="11"/>
          </p:nvPr>
        </p:nvSpPr>
        <p:spPr>
          <a:xfrm>
            <a:off x="581192" y="6423914"/>
            <a:ext cx="6917210" cy="365125"/>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1294949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D82884F1-FFEA-405F-9602-3DCA865EDA4E}" type="datetime1">
              <a:rPr lang="en-US" smtClean="0"/>
              <a:t>7/24/2024</a:t>
            </a:fld>
            <a:endParaRPr lang="en-US"/>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a:prstGeom prst="rect">
            <a:avLst/>
          </a:prstGeom>
        </p:spPr>
        <p:txBody>
          <a:bodyPr/>
          <a:lstStyle/>
          <a:p>
            <a:endParaRPr lang="en-US"/>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a:p>
        </p:txBody>
      </p:sp>
    </p:spTree>
    <p:extLst>
      <p:ext uri="{BB962C8B-B14F-4D97-AF65-F5344CB8AC3E}">
        <p14:creationId xmlns:p14="http://schemas.microsoft.com/office/powerpoint/2010/main" val="12617666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7/24/2024</a:t>
            </a:fld>
            <a:endParaRPr lang="en-US"/>
          </a:p>
        </p:txBody>
      </p:sp>
      <p:sp>
        <p:nvSpPr>
          <p:cNvPr id="6" name="Footer Placeholder 5"/>
          <p:cNvSpPr>
            <a:spLocks noGrp="1"/>
          </p:cNvSpPr>
          <p:nvPr>
            <p:ph type="ftr" sz="quarter" idx="11"/>
          </p:nvPr>
        </p:nvSpPr>
        <p:spPr>
          <a:xfrm>
            <a:off x="581192" y="6423914"/>
            <a:ext cx="6917210" cy="365125"/>
          </a:xfrm>
          <a:prstGeom prst="rect">
            <a:avLst/>
          </a:prstGeom>
        </p:spPr>
        <p:txBody>
          <a:bodyPr/>
          <a:lstStyle/>
          <a:p>
            <a:pPr algn="l"/>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5732895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ED291B17-9318-49DB-B28B-6E5994AE9581}" type="datetime1">
              <a:rPr lang="en-US" smtClean="0"/>
              <a:t>7/24/2024</a:t>
            </a:fld>
            <a:endParaRPr lang="en-US"/>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t>‹#›</a:t>
            </a:fld>
            <a:endParaRPr lang="en-US"/>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000897896"/>
      </p:ext>
    </p:extLst>
  </p:cSld>
  <p:clrMap bg1="lt1" tx1="dk1" bg2="lt2" tx2="dk2" accent1="accent1" accent2="accent2" accent3="accent3" accent4="accent4" accent5="accent5" accent6="accent6" hlink="hlink" folHlink="folHlink"/>
  <p:sldLayoutIdLst>
    <p:sldLayoutId id="2147483756" r:id="rId1"/>
    <p:sldLayoutId id="2147483757" r:id="rId2"/>
    <p:sldLayoutId id="2147483758" r:id="rId3"/>
    <p:sldLayoutId id="2147483759" r:id="rId4"/>
    <p:sldLayoutId id="2147483711" r:id="rId5"/>
    <p:sldLayoutId id="2147483760" r:id="rId6"/>
    <p:sldLayoutId id="2147483762" r:id="rId7"/>
    <p:sldLayoutId id="2147483706" r:id="rId8"/>
    <p:sldLayoutId id="2147483709" r:id="rId9"/>
    <p:sldLayoutId id="2147483707" r:id="rId10"/>
    <p:sldLayoutId id="2147483708" r:id="rId11"/>
  </p:sldLayoutIdLst>
  <p:hf sldNum="0" hdr="0" ftr="0" dt="0"/>
  <p:txStyles>
    <p:title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www.javatpoint.com/image-steganography-using-python" TargetMode="External"/><Relationship Id="rId2" Type="http://schemas.openxmlformats.org/officeDocument/2006/relationships/hyperlink" Target="https://github.com/Helium-He/Image-Steganography" TargetMode="External"/><Relationship Id="rId1" Type="http://schemas.openxmlformats.org/officeDocument/2006/relationships/slideLayout" Target="../slideLayouts/slideLayout2.xml"/><Relationship Id="rId4" Type="http://schemas.openxmlformats.org/officeDocument/2006/relationships/hyperlink" Target="https://www.geeksforgeeks.org/image-based-steganography-using-python/"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Layout" Target="../slideLayouts/slideLayout2.xml"/><Relationship Id="rId5" Type="http://schemas.openxmlformats.org/officeDocument/2006/relationships/image" Target="../media/image6.jpg"/><Relationship Id="rId4" Type="http://schemas.openxmlformats.org/officeDocument/2006/relationships/image" Target="../media/image5.jp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D6D7A0BC-0046-4CAA-8E7F-DCAFE511EA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C21E816-31F5-48BB-BD02-D15F2F18B48A}"/>
              </a:ext>
            </a:extLst>
          </p:cNvPr>
          <p:cNvSpPr>
            <a:spLocks noGrp="1"/>
          </p:cNvSpPr>
          <p:nvPr>
            <p:ph type="ctrTitle"/>
          </p:nvPr>
        </p:nvSpPr>
        <p:spPr>
          <a:xfrm>
            <a:off x="581191" y="548641"/>
            <a:ext cx="10993549" cy="660727"/>
          </a:xfrm>
        </p:spPr>
        <p:txBody>
          <a:bodyPr>
            <a:normAutofit/>
          </a:bodyPr>
          <a:lstStyle/>
          <a:p>
            <a:r>
              <a:rPr lang="en-GB" sz="3200" dirty="0"/>
              <a:t>Student Details</a:t>
            </a:r>
            <a:endParaRPr lang="en-US" sz="3200" dirty="0"/>
          </a:p>
        </p:txBody>
      </p:sp>
      <p:sp>
        <p:nvSpPr>
          <p:cNvPr id="3" name="Subtitle 2">
            <a:extLst>
              <a:ext uri="{FF2B5EF4-FFF2-40B4-BE49-F238E27FC236}">
                <a16:creationId xmlns:a16="http://schemas.microsoft.com/office/drawing/2014/main" id="{835D6E6B-3353-491C-A3C6-F278D6CED8B3}"/>
              </a:ext>
            </a:extLst>
          </p:cNvPr>
          <p:cNvSpPr>
            <a:spLocks noGrp="1"/>
          </p:cNvSpPr>
          <p:nvPr>
            <p:ph type="subTitle" idx="1"/>
          </p:nvPr>
        </p:nvSpPr>
        <p:spPr>
          <a:xfrm>
            <a:off x="581194" y="1192278"/>
            <a:ext cx="10993546" cy="1771401"/>
          </a:xfrm>
        </p:spPr>
        <p:txBody>
          <a:bodyPr>
            <a:normAutofit fontScale="25000" lnSpcReduction="20000"/>
          </a:bodyPr>
          <a:lstStyle/>
          <a:p>
            <a:r>
              <a:rPr lang="en-GB" sz="4500" b="1" dirty="0">
                <a:solidFill>
                  <a:schemeClr val="tx1"/>
                </a:solidFill>
                <a:latin typeface="Arial" panose="020B0604020202020204" pitchFamily="34" charset="0"/>
                <a:cs typeface="Arial" panose="020B0604020202020204" pitchFamily="34" charset="0"/>
              </a:rPr>
              <a:t>Name : </a:t>
            </a:r>
            <a:r>
              <a:rPr lang="en-GB" sz="4500" b="1" dirty="0" err="1">
                <a:solidFill>
                  <a:schemeClr val="tx1"/>
                </a:solidFill>
                <a:latin typeface="Arial" panose="020B0604020202020204" pitchFamily="34" charset="0"/>
                <a:cs typeface="Arial" panose="020B0604020202020204" pitchFamily="34" charset="0"/>
              </a:rPr>
              <a:t>Dwarampudi</a:t>
            </a:r>
            <a:r>
              <a:rPr lang="en-GB" sz="4500" b="1" dirty="0">
                <a:solidFill>
                  <a:schemeClr val="tx1"/>
                </a:solidFill>
                <a:latin typeface="Arial" panose="020B0604020202020204" pitchFamily="34" charset="0"/>
                <a:cs typeface="Arial" panose="020B0604020202020204" pitchFamily="34" charset="0"/>
              </a:rPr>
              <a:t> </a:t>
            </a:r>
            <a:r>
              <a:rPr lang="en-GB" sz="4500" b="1" dirty="0" err="1">
                <a:solidFill>
                  <a:schemeClr val="tx1"/>
                </a:solidFill>
                <a:latin typeface="Arial" panose="020B0604020202020204" pitchFamily="34" charset="0"/>
                <a:cs typeface="Arial" panose="020B0604020202020204" pitchFamily="34" charset="0"/>
              </a:rPr>
              <a:t>kodanda</a:t>
            </a:r>
            <a:r>
              <a:rPr lang="en-GB" sz="4500" b="1" dirty="0">
                <a:solidFill>
                  <a:schemeClr val="tx1"/>
                </a:solidFill>
                <a:latin typeface="Arial" panose="020B0604020202020204" pitchFamily="34" charset="0"/>
                <a:cs typeface="Arial" panose="020B0604020202020204" pitchFamily="34" charset="0"/>
              </a:rPr>
              <a:t> </a:t>
            </a:r>
            <a:r>
              <a:rPr lang="en-GB" sz="4500" b="1" dirty="0" err="1">
                <a:solidFill>
                  <a:schemeClr val="tx1"/>
                </a:solidFill>
                <a:latin typeface="Arial" panose="020B0604020202020204" pitchFamily="34" charset="0"/>
                <a:cs typeface="Arial" panose="020B0604020202020204" pitchFamily="34" charset="0"/>
              </a:rPr>
              <a:t>rama</a:t>
            </a:r>
            <a:r>
              <a:rPr lang="en-GB" sz="4500" b="1" dirty="0">
                <a:solidFill>
                  <a:schemeClr val="tx1"/>
                </a:solidFill>
                <a:latin typeface="Arial" panose="020B0604020202020204" pitchFamily="34" charset="0"/>
                <a:cs typeface="Arial" panose="020B0604020202020204" pitchFamily="34" charset="0"/>
              </a:rPr>
              <a:t> </a:t>
            </a:r>
            <a:r>
              <a:rPr lang="en-GB" sz="4500" b="1" dirty="0" err="1">
                <a:solidFill>
                  <a:schemeClr val="tx1"/>
                </a:solidFill>
                <a:latin typeface="Arial" panose="020B0604020202020204" pitchFamily="34" charset="0"/>
                <a:cs typeface="Arial" panose="020B0604020202020204" pitchFamily="34" charset="0"/>
              </a:rPr>
              <a:t>venkata</a:t>
            </a:r>
            <a:r>
              <a:rPr lang="en-GB" sz="4500" b="1" dirty="0">
                <a:solidFill>
                  <a:schemeClr val="tx1"/>
                </a:solidFill>
                <a:latin typeface="Arial" panose="020B0604020202020204" pitchFamily="34" charset="0"/>
                <a:cs typeface="Arial" panose="020B0604020202020204" pitchFamily="34" charset="0"/>
              </a:rPr>
              <a:t> </a:t>
            </a:r>
            <a:r>
              <a:rPr lang="en-GB" sz="4500" b="1" dirty="0" err="1">
                <a:solidFill>
                  <a:schemeClr val="tx1"/>
                </a:solidFill>
                <a:latin typeface="Arial" panose="020B0604020202020204" pitchFamily="34" charset="0"/>
                <a:cs typeface="Arial" panose="020B0604020202020204" pitchFamily="34" charset="0"/>
              </a:rPr>
              <a:t>narsi</a:t>
            </a:r>
            <a:r>
              <a:rPr lang="en-GB" sz="4500" b="1" dirty="0">
                <a:solidFill>
                  <a:schemeClr val="tx1"/>
                </a:solidFill>
                <a:latin typeface="Arial" panose="020B0604020202020204" pitchFamily="34" charset="0"/>
                <a:cs typeface="Arial" panose="020B0604020202020204" pitchFamily="34" charset="0"/>
              </a:rPr>
              <a:t> </a:t>
            </a:r>
            <a:r>
              <a:rPr lang="en-GB" sz="4500" b="1" dirty="0" err="1">
                <a:solidFill>
                  <a:schemeClr val="tx1"/>
                </a:solidFill>
                <a:latin typeface="Arial" panose="020B0604020202020204" pitchFamily="34" charset="0"/>
                <a:cs typeface="Arial" panose="020B0604020202020204" pitchFamily="34" charset="0"/>
              </a:rPr>
              <a:t>reddy</a:t>
            </a:r>
            <a:endParaRPr lang="en-GB" sz="4500" b="1" dirty="0">
              <a:solidFill>
                <a:schemeClr val="tx1"/>
              </a:solidFill>
              <a:latin typeface="Arial" panose="020B0604020202020204" pitchFamily="34" charset="0"/>
              <a:cs typeface="Arial" panose="020B0604020202020204" pitchFamily="34" charset="0"/>
            </a:endParaRPr>
          </a:p>
          <a:p>
            <a:r>
              <a:rPr lang="en-GB" sz="4500" b="1" dirty="0">
                <a:solidFill>
                  <a:schemeClr val="tx1"/>
                </a:solidFill>
                <a:latin typeface="Arial" panose="020B0604020202020204" pitchFamily="34" charset="0"/>
                <a:cs typeface="Arial" panose="020B0604020202020204" pitchFamily="34" charset="0"/>
              </a:rPr>
              <a:t>Reg No: AP22110010626</a:t>
            </a:r>
          </a:p>
          <a:p>
            <a:r>
              <a:rPr lang="en-GB" sz="4500" b="1" dirty="0">
                <a:solidFill>
                  <a:schemeClr val="tx1"/>
                </a:solidFill>
                <a:latin typeface="Arial" panose="020B0604020202020204" pitchFamily="34" charset="0"/>
                <a:cs typeface="Arial" panose="020B0604020202020204" pitchFamily="34" charset="0"/>
              </a:rPr>
              <a:t>Skills build email id:</a:t>
            </a:r>
            <a:r>
              <a:rPr lang="en-IN" sz="4500" b="1" i="0" dirty="0">
                <a:solidFill>
                  <a:srgbClr val="202124"/>
                </a:solidFill>
                <a:effectLst/>
                <a:highlight>
                  <a:srgbClr val="FFFFFF"/>
                </a:highlight>
                <a:latin typeface="Arial" panose="020B0604020202020204" pitchFamily="34" charset="0"/>
                <a:cs typeface="Arial" panose="020B0604020202020204" pitchFamily="34" charset="0"/>
              </a:rPr>
              <a:t> </a:t>
            </a:r>
            <a:r>
              <a:rPr lang="en-IN" sz="4500" b="1" i="0" dirty="0">
                <a:solidFill>
                  <a:schemeClr val="tx1"/>
                </a:solidFill>
                <a:effectLst/>
                <a:highlight>
                  <a:srgbClr val="FFFFFF"/>
                </a:highlight>
                <a:latin typeface="Arial" panose="020B0604020202020204" pitchFamily="34" charset="0"/>
                <a:cs typeface="Arial" panose="020B0604020202020204" pitchFamily="34" charset="0"/>
              </a:rPr>
              <a:t>kodandaramavenkatanarsireddy_d@srmap.edu.in</a:t>
            </a:r>
          </a:p>
          <a:p>
            <a:r>
              <a:rPr lang="en-IN" sz="4500" b="1" dirty="0">
                <a:solidFill>
                  <a:schemeClr val="tx1"/>
                </a:solidFill>
                <a:highlight>
                  <a:srgbClr val="FFFFFF"/>
                </a:highlight>
                <a:latin typeface="Arial" panose="020B0604020202020204" pitchFamily="34" charset="0"/>
                <a:cs typeface="Arial" panose="020B0604020202020204" pitchFamily="34" charset="0"/>
              </a:rPr>
              <a:t>College name: </a:t>
            </a:r>
            <a:r>
              <a:rPr lang="en-IN" sz="4500" b="1" dirty="0" err="1">
                <a:solidFill>
                  <a:schemeClr val="tx1"/>
                </a:solidFill>
                <a:highlight>
                  <a:srgbClr val="FFFFFF"/>
                </a:highlight>
                <a:latin typeface="Arial" panose="020B0604020202020204" pitchFamily="34" charset="0"/>
                <a:cs typeface="Arial" panose="020B0604020202020204" pitchFamily="34" charset="0"/>
              </a:rPr>
              <a:t>sRm</a:t>
            </a:r>
            <a:r>
              <a:rPr lang="en-IN" sz="4500" b="1" dirty="0">
                <a:solidFill>
                  <a:schemeClr val="tx1"/>
                </a:solidFill>
                <a:highlight>
                  <a:srgbClr val="FFFFFF"/>
                </a:highlight>
                <a:latin typeface="Arial" panose="020B0604020202020204" pitchFamily="34" charset="0"/>
                <a:cs typeface="Arial" panose="020B0604020202020204" pitchFamily="34" charset="0"/>
              </a:rPr>
              <a:t> university</a:t>
            </a:r>
          </a:p>
          <a:p>
            <a:r>
              <a:rPr lang="en-IN" sz="4500" b="1" i="0" dirty="0">
                <a:solidFill>
                  <a:schemeClr val="tx1"/>
                </a:solidFill>
                <a:effectLst/>
                <a:highlight>
                  <a:srgbClr val="FFFFFF"/>
                </a:highlight>
                <a:latin typeface="Arial" panose="020B0604020202020204" pitchFamily="34" charset="0"/>
                <a:cs typeface="Arial" panose="020B0604020202020204" pitchFamily="34" charset="0"/>
              </a:rPr>
              <a:t>College state : Andhr</a:t>
            </a:r>
            <a:r>
              <a:rPr lang="en-IN" sz="4500" b="1" dirty="0">
                <a:solidFill>
                  <a:schemeClr val="tx1"/>
                </a:solidFill>
                <a:highlight>
                  <a:srgbClr val="FFFFFF"/>
                </a:highlight>
                <a:latin typeface="Arial" panose="020B0604020202020204" pitchFamily="34" charset="0"/>
                <a:cs typeface="Arial" panose="020B0604020202020204" pitchFamily="34" charset="0"/>
              </a:rPr>
              <a:t>a Pradesh</a:t>
            </a:r>
          </a:p>
          <a:p>
            <a:r>
              <a:rPr lang="en-IN" sz="4500" b="1" dirty="0">
                <a:solidFill>
                  <a:schemeClr val="tx1"/>
                </a:solidFill>
                <a:highlight>
                  <a:srgbClr val="FFFFFF"/>
                </a:highlight>
                <a:latin typeface="Arial" panose="020B0604020202020204" pitchFamily="34" charset="0"/>
                <a:cs typeface="Arial" panose="020B0604020202020204" pitchFamily="34" charset="0"/>
              </a:rPr>
              <a:t>Internship domain: cyber security using kali </a:t>
            </a:r>
            <a:r>
              <a:rPr lang="en-IN" sz="4500" b="1" dirty="0" err="1">
                <a:solidFill>
                  <a:schemeClr val="tx1"/>
                </a:solidFill>
                <a:highlight>
                  <a:srgbClr val="FFFFFF"/>
                </a:highlight>
                <a:latin typeface="Arial" panose="020B0604020202020204" pitchFamily="34" charset="0"/>
                <a:cs typeface="Arial" panose="020B0604020202020204" pitchFamily="34" charset="0"/>
              </a:rPr>
              <a:t>linux</a:t>
            </a:r>
            <a:endParaRPr lang="en-IN" sz="4500" b="1" dirty="0">
              <a:solidFill>
                <a:schemeClr val="tx1"/>
              </a:solidFill>
              <a:highlight>
                <a:srgbClr val="FFFFFF"/>
              </a:highlight>
              <a:latin typeface="Arial" panose="020B0604020202020204" pitchFamily="34" charset="0"/>
              <a:cs typeface="Arial" panose="020B0604020202020204" pitchFamily="34" charset="0"/>
            </a:endParaRPr>
          </a:p>
          <a:p>
            <a:r>
              <a:rPr lang="en-IN" sz="4500" b="1" i="0" dirty="0">
                <a:solidFill>
                  <a:schemeClr val="tx1"/>
                </a:solidFill>
                <a:effectLst/>
                <a:highlight>
                  <a:srgbClr val="FFFFFF"/>
                </a:highlight>
                <a:latin typeface="Arial" panose="020B0604020202020204" pitchFamily="34" charset="0"/>
                <a:cs typeface="Arial" panose="020B0604020202020204" pitchFamily="34" charset="0"/>
              </a:rPr>
              <a:t>Start date and end date::07/06/2024-12/07/2024</a:t>
            </a:r>
            <a:endParaRPr lang="en-GB" sz="4500" b="1" i="0" dirty="0">
              <a:solidFill>
                <a:schemeClr val="tx1"/>
              </a:solidFill>
              <a:effectLst/>
              <a:latin typeface="Arial" panose="020B0604020202020204" pitchFamily="34" charset="0"/>
              <a:cs typeface="Arial" panose="020B0604020202020204" pitchFamily="34" charset="0"/>
            </a:endParaRPr>
          </a:p>
          <a:p>
            <a:endParaRPr lang="en-GB" sz="4500" dirty="0">
              <a:solidFill>
                <a:schemeClr val="tx1"/>
              </a:solidFill>
              <a:latin typeface="Comic Sans MS" panose="030F0702030302020204" pitchFamily="66" charset="0"/>
            </a:endParaRPr>
          </a:p>
          <a:p>
            <a:endParaRPr lang="en-GB" dirty="0">
              <a:solidFill>
                <a:schemeClr val="tx1"/>
              </a:solidFill>
            </a:endParaRPr>
          </a:p>
          <a:p>
            <a:endParaRPr lang="en-GB" dirty="0">
              <a:solidFill>
                <a:schemeClr val="tx1"/>
              </a:solidFill>
            </a:endParaRPr>
          </a:p>
        </p:txBody>
      </p:sp>
      <p:sp>
        <p:nvSpPr>
          <p:cNvPr id="20" name="Rectangle 19">
            <a:extLst>
              <a:ext uri="{FF2B5EF4-FFF2-40B4-BE49-F238E27FC236}">
                <a16:creationId xmlns:a16="http://schemas.microsoft.com/office/drawing/2014/main" id="{E7C6334F-6411-41EC-AD7D-179EDD8B5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E6B02CEE-3AF8-4349-9B3E-8970E6DF62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AAA01CF0-3FB5-44EB-B7DE-F2E86374C2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6" name="Picture 5" descr="abstract image">
            <a:extLst>
              <a:ext uri="{FF2B5EF4-FFF2-40B4-BE49-F238E27FC236}">
                <a16:creationId xmlns:a16="http://schemas.microsoft.com/office/drawing/2014/main" id="{F1A8C364-94D4-4630-BAD0-78722F347055}"/>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448733" y="3081867"/>
            <a:ext cx="11260667" cy="3310466"/>
          </a:xfrm>
          <a:prstGeom prst="rect">
            <a:avLst/>
          </a:prstGeom>
        </p:spPr>
      </p:pic>
      <p:pic>
        <p:nvPicPr>
          <p:cNvPr id="8" name="Picture 7">
            <a:extLst>
              <a:ext uri="{FF2B5EF4-FFF2-40B4-BE49-F238E27FC236}">
                <a16:creationId xmlns:a16="http://schemas.microsoft.com/office/drawing/2014/main" id="{943BF15F-A3A9-136C-0AE0-2223296FA676}"/>
              </a:ext>
            </a:extLst>
          </p:cNvPr>
          <p:cNvPicPr>
            <a:picLocks noChangeAspect="1"/>
          </p:cNvPicPr>
          <p:nvPr/>
        </p:nvPicPr>
        <p:blipFill rotWithShape="1">
          <a:blip r:embed="rId3"/>
          <a:srcRect l="18381" t="22029" r="-2921" b="6645"/>
          <a:stretch/>
        </p:blipFill>
        <p:spPr>
          <a:xfrm>
            <a:off x="9527458" y="465667"/>
            <a:ext cx="2215809" cy="2638250"/>
          </a:xfrm>
          <a:prstGeom prst="rect">
            <a:avLst/>
          </a:prstGeom>
        </p:spPr>
      </p:pic>
    </p:spTree>
    <p:extLst>
      <p:ext uri="{BB962C8B-B14F-4D97-AF65-F5344CB8AC3E}">
        <p14:creationId xmlns:p14="http://schemas.microsoft.com/office/powerpoint/2010/main" val="24758055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B2EC1-B7BF-CE7B-C9A6-7635DA95F4F6}"/>
              </a:ext>
            </a:extLst>
          </p:cNvPr>
          <p:cNvSpPr>
            <a:spLocks noGrp="1"/>
          </p:cNvSpPr>
          <p:nvPr>
            <p:ph type="title"/>
          </p:nvPr>
        </p:nvSpPr>
        <p:spPr>
          <a:xfrm>
            <a:off x="581191" y="493812"/>
            <a:ext cx="11029616" cy="1188720"/>
          </a:xfrm>
        </p:spPr>
        <p:txBody>
          <a:bodyPr anchor="ctr"/>
          <a:lstStyle/>
          <a:p>
            <a:r>
              <a:rPr lang="en-GB"/>
              <a:t>links</a:t>
            </a:r>
            <a:endParaRPr lang="en-US"/>
          </a:p>
        </p:txBody>
      </p:sp>
      <p:sp>
        <p:nvSpPr>
          <p:cNvPr id="3" name="Content Placeholder 2">
            <a:extLst>
              <a:ext uri="{FF2B5EF4-FFF2-40B4-BE49-F238E27FC236}">
                <a16:creationId xmlns:a16="http://schemas.microsoft.com/office/drawing/2014/main" id="{27EBACB0-5504-CAD6-951C-D14217A08A80}"/>
              </a:ext>
            </a:extLst>
          </p:cNvPr>
          <p:cNvSpPr>
            <a:spLocks noGrp="1"/>
          </p:cNvSpPr>
          <p:nvPr>
            <p:ph idx="1"/>
          </p:nvPr>
        </p:nvSpPr>
        <p:spPr>
          <a:xfrm>
            <a:off x="581191" y="2074646"/>
            <a:ext cx="11029615" cy="3634486"/>
          </a:xfrm>
        </p:spPr>
        <p:txBody>
          <a:bodyPr/>
          <a:lstStyle/>
          <a:p>
            <a:endParaRPr lang="en-US" dirty="0">
              <a:hlinkClick r:id="rId2"/>
            </a:endParaRPr>
          </a:p>
          <a:p>
            <a:r>
              <a:rPr lang="en-US" dirty="0">
                <a:hlinkClick r:id="rId2"/>
              </a:rPr>
              <a:t>https://github.com/Helium-He/Image-Steganography</a:t>
            </a:r>
            <a:endParaRPr lang="en-US" dirty="0"/>
          </a:p>
          <a:p>
            <a:r>
              <a:rPr lang="en-US" dirty="0">
                <a:hlinkClick r:id="rId3"/>
              </a:rPr>
              <a:t>https://www.javatpoint.com/image-steganography-using-python</a:t>
            </a:r>
            <a:endParaRPr lang="en-US" dirty="0"/>
          </a:p>
          <a:p>
            <a:r>
              <a:rPr lang="en-US" dirty="0">
                <a:hlinkClick r:id="rId4"/>
              </a:rPr>
              <a:t>https://www.geeksforgeeks.org/image-based-steganography-using-python/</a:t>
            </a:r>
            <a:endParaRPr lang="en-US" dirty="0"/>
          </a:p>
          <a:p>
            <a:endParaRPr lang="en-US" dirty="0"/>
          </a:p>
          <a:p>
            <a:endParaRPr lang="en-US" dirty="0"/>
          </a:p>
          <a:p>
            <a:endParaRPr lang="en-US" dirty="0"/>
          </a:p>
        </p:txBody>
      </p:sp>
    </p:spTree>
    <p:extLst>
      <p:ext uri="{BB962C8B-B14F-4D97-AF65-F5344CB8AC3E}">
        <p14:creationId xmlns:p14="http://schemas.microsoft.com/office/powerpoint/2010/main" val="9585896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B2EC1-B7BF-CE7B-C9A6-7635DA95F4F6}"/>
              </a:ext>
            </a:extLst>
          </p:cNvPr>
          <p:cNvSpPr>
            <a:spLocks noGrp="1"/>
          </p:cNvSpPr>
          <p:nvPr>
            <p:ph type="title"/>
          </p:nvPr>
        </p:nvSpPr>
        <p:spPr/>
        <p:txBody>
          <a:bodyPr>
            <a:normAutofit/>
          </a:bodyPr>
          <a:lstStyle/>
          <a:p>
            <a:r>
              <a:rPr lang="en-GB" dirty="0"/>
              <a:t>Image </a:t>
            </a:r>
            <a:r>
              <a:rPr lang="en-GB" dirty="0" err="1"/>
              <a:t>steaganography</a:t>
            </a:r>
            <a:br>
              <a:rPr lang="en-GB" dirty="0"/>
            </a:br>
            <a:endParaRPr lang="en-US" dirty="0"/>
          </a:p>
        </p:txBody>
      </p:sp>
      <p:sp>
        <p:nvSpPr>
          <p:cNvPr id="3" name="Content Placeholder 2">
            <a:extLst>
              <a:ext uri="{FF2B5EF4-FFF2-40B4-BE49-F238E27FC236}">
                <a16:creationId xmlns:a16="http://schemas.microsoft.com/office/drawing/2014/main" id="{27EBACB0-5504-CAD6-951C-D14217A08A80}"/>
              </a:ext>
            </a:extLst>
          </p:cNvPr>
          <p:cNvSpPr>
            <a:spLocks noGrp="1"/>
          </p:cNvSpPr>
          <p:nvPr>
            <p:ph idx="1"/>
          </p:nvPr>
        </p:nvSpPr>
        <p:spPr>
          <a:xfrm>
            <a:off x="581192" y="1313793"/>
            <a:ext cx="11029615" cy="4661557"/>
          </a:xfrm>
        </p:spPr>
        <p:txBody>
          <a:bodyPr/>
          <a:lstStyle/>
          <a:p>
            <a:r>
              <a:rPr lang="en-US" sz="2400" dirty="0">
                <a:solidFill>
                  <a:schemeClr val="tx1"/>
                </a:solidFill>
              </a:rPr>
              <a:t>Creating an effective and robust steganographic technique for embedding and extracting hidden information in a digital image involves several crucial steps. The goal is to ensure that the hidden data is imperceptible(undetected) to the human eye and does not cause distortion or noticeable noise during typical image processing operations</a:t>
            </a:r>
            <a:r>
              <a:rPr lang="en-US" dirty="0">
                <a:solidFill>
                  <a:schemeClr val="tx1"/>
                </a:solidFill>
              </a:rPr>
              <a:t>.</a:t>
            </a:r>
          </a:p>
        </p:txBody>
      </p:sp>
    </p:spTree>
    <p:extLst>
      <p:ext uri="{BB962C8B-B14F-4D97-AF65-F5344CB8AC3E}">
        <p14:creationId xmlns:p14="http://schemas.microsoft.com/office/powerpoint/2010/main" val="4428357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B2EC1-B7BF-CE7B-C9A6-7635DA95F4F6}"/>
              </a:ext>
            </a:extLst>
          </p:cNvPr>
          <p:cNvSpPr>
            <a:spLocks noGrp="1"/>
          </p:cNvSpPr>
          <p:nvPr>
            <p:ph type="title"/>
          </p:nvPr>
        </p:nvSpPr>
        <p:spPr/>
        <p:txBody>
          <a:bodyPr anchor="ctr"/>
          <a:lstStyle/>
          <a:p>
            <a:r>
              <a:rPr lang="en-US"/>
              <a:t>AGENDA</a:t>
            </a:r>
          </a:p>
        </p:txBody>
      </p:sp>
      <p:sp>
        <p:nvSpPr>
          <p:cNvPr id="3" name="Content Placeholder 2">
            <a:extLst>
              <a:ext uri="{FF2B5EF4-FFF2-40B4-BE49-F238E27FC236}">
                <a16:creationId xmlns:a16="http://schemas.microsoft.com/office/drawing/2014/main" id="{27EBACB0-5504-CAD6-951C-D14217A08A80}"/>
              </a:ext>
            </a:extLst>
          </p:cNvPr>
          <p:cNvSpPr>
            <a:spLocks noGrp="1"/>
          </p:cNvSpPr>
          <p:nvPr>
            <p:ph idx="1"/>
          </p:nvPr>
        </p:nvSpPr>
        <p:spPr>
          <a:xfrm>
            <a:off x="581192" y="1460938"/>
            <a:ext cx="11029615" cy="4514412"/>
          </a:xfrm>
        </p:spPr>
        <p:txBody>
          <a:bodyPr/>
          <a:lstStyle/>
          <a:p>
            <a:r>
              <a:rPr lang="en-US" sz="2000" dirty="0">
                <a:solidFill>
                  <a:schemeClr val="tx1"/>
                </a:solidFill>
              </a:rPr>
              <a:t>The goal is to create a robust and efficient method for embedding and extracting hidden messages within images while maintaining their visual quality. This technique should be resilient to common image processing operations such as compression, resizing, and format conversion, as well as typical geometric attacks and degradation. The method should ensure the integrity and confidentiality of the hidden information despite manipulations by adversaries. The aim is to achieve a balance between robustness and efficiency, preserving both the confidentiality and authenticity of the hidden data under various forms of manipulation</a:t>
            </a:r>
            <a:r>
              <a:rPr lang="en-US" dirty="0">
                <a:solidFill>
                  <a:schemeClr val="tx1"/>
                </a:solidFill>
              </a:rPr>
              <a:t>.</a:t>
            </a:r>
          </a:p>
        </p:txBody>
      </p:sp>
    </p:spTree>
    <p:extLst>
      <p:ext uri="{BB962C8B-B14F-4D97-AF65-F5344CB8AC3E}">
        <p14:creationId xmlns:p14="http://schemas.microsoft.com/office/powerpoint/2010/main" val="21168255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B2EC1-B7BF-CE7B-C9A6-7635DA95F4F6}"/>
              </a:ext>
            </a:extLst>
          </p:cNvPr>
          <p:cNvSpPr>
            <a:spLocks noGrp="1"/>
          </p:cNvSpPr>
          <p:nvPr>
            <p:ph type="title"/>
          </p:nvPr>
        </p:nvSpPr>
        <p:spPr/>
        <p:txBody>
          <a:bodyPr anchor="ctr"/>
          <a:lstStyle/>
          <a:p>
            <a:r>
              <a:rPr lang="en-US"/>
              <a:t>PROJECT  OVERVIEW</a:t>
            </a:r>
          </a:p>
        </p:txBody>
      </p:sp>
      <p:sp>
        <p:nvSpPr>
          <p:cNvPr id="3" name="Content Placeholder 2">
            <a:extLst>
              <a:ext uri="{FF2B5EF4-FFF2-40B4-BE49-F238E27FC236}">
                <a16:creationId xmlns:a16="http://schemas.microsoft.com/office/drawing/2014/main" id="{27EBACB0-5504-CAD6-951C-D14217A08A80}"/>
              </a:ext>
            </a:extLst>
          </p:cNvPr>
          <p:cNvSpPr>
            <a:spLocks noGrp="1"/>
          </p:cNvSpPr>
          <p:nvPr>
            <p:ph idx="1"/>
          </p:nvPr>
        </p:nvSpPr>
        <p:spPr>
          <a:xfrm>
            <a:off x="318434" y="936946"/>
            <a:ext cx="11029615" cy="5921054"/>
          </a:xfrm>
        </p:spPr>
        <p:txBody>
          <a:bodyPr>
            <a:noAutofit/>
          </a:bodyPr>
          <a:lstStyle/>
          <a:p>
            <a:pPr marL="0" lvl="0" indent="0" algn="l" rtl="0">
              <a:lnSpc>
                <a:spcPct val="115000"/>
              </a:lnSpc>
              <a:spcBef>
                <a:spcPts val="1200"/>
              </a:spcBef>
              <a:spcAft>
                <a:spcPts val="0"/>
              </a:spcAft>
              <a:buClr>
                <a:schemeClr val="dk1"/>
              </a:buClr>
              <a:buSzPts val="1100"/>
              <a:buFont typeface="Arial"/>
              <a:buNone/>
            </a:pPr>
            <a:r>
              <a:rPr lang="en-US" sz="2000" dirty="0"/>
              <a:t>The main goal of this image steganography project is to develop a powerful tool that can effectively embed and extract hidden messages from digital images. To achieve this, the project will first involve an in-depth study to understand the strengths and weaknesses of different steganography techniques, with an emphasis on Least Bit (LSB) insertion. Subsequently, message upload and download algorithms will be improved, performance and security will be improved. Project will create a user-friendly interface for easy installation and download. Extensive testing will be conducted to determine the device's performance and its strength against image processing attacks such as compression and noise. Deliverables include a comprehensive steganography toolset, detailed research and development documentation, and a summary of project objectives, methods, results, and conclusions . The project aims to improve data privacy and provide important insights into digital imaging and cryptography. </a:t>
            </a:r>
          </a:p>
        </p:txBody>
      </p:sp>
    </p:spTree>
    <p:extLst>
      <p:ext uri="{BB962C8B-B14F-4D97-AF65-F5344CB8AC3E}">
        <p14:creationId xmlns:p14="http://schemas.microsoft.com/office/powerpoint/2010/main" val="5846532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B2EC1-B7BF-CE7B-C9A6-7635DA95F4F6}"/>
              </a:ext>
            </a:extLst>
          </p:cNvPr>
          <p:cNvSpPr>
            <a:spLocks noGrp="1"/>
          </p:cNvSpPr>
          <p:nvPr>
            <p:ph type="title"/>
          </p:nvPr>
        </p:nvSpPr>
        <p:spPr/>
        <p:txBody>
          <a:bodyPr anchor="ctr"/>
          <a:lstStyle/>
          <a:p>
            <a:r>
              <a:rPr lang="en-US" sz="2800"/>
              <a:t>WHO ARE THE END USERS of this project?</a:t>
            </a:r>
            <a:endParaRPr lang="en-US"/>
          </a:p>
        </p:txBody>
      </p:sp>
      <p:sp>
        <p:nvSpPr>
          <p:cNvPr id="3" name="Content Placeholder 2">
            <a:extLst>
              <a:ext uri="{FF2B5EF4-FFF2-40B4-BE49-F238E27FC236}">
                <a16:creationId xmlns:a16="http://schemas.microsoft.com/office/drawing/2014/main" id="{27EBACB0-5504-CAD6-951C-D14217A08A80}"/>
              </a:ext>
            </a:extLst>
          </p:cNvPr>
          <p:cNvSpPr>
            <a:spLocks noGrp="1"/>
          </p:cNvSpPr>
          <p:nvPr>
            <p:ph idx="1"/>
          </p:nvPr>
        </p:nvSpPr>
        <p:spPr>
          <a:xfrm>
            <a:off x="581192" y="1890876"/>
            <a:ext cx="11029615" cy="4264968"/>
          </a:xfrm>
        </p:spPr>
        <p:txBody>
          <a:bodyPr>
            <a:normAutofit lnSpcReduction="10000"/>
          </a:bodyPr>
          <a:lstStyle/>
          <a:p>
            <a:r>
              <a:rPr lang="en-US" sz="2400" b="0" i="0" dirty="0">
                <a:solidFill>
                  <a:srgbClr val="333333"/>
                </a:solidFill>
                <a:effectLst/>
              </a:rPr>
              <a:t>Cybersecurity Experts: Professionals focused on securing information and communication systems from unauthorized access or modifications. Corporate Executives: Executives who need to share confidential business information securely. Cryptography Researchers: Scholars studying secure communication methods. Computer Science Students: Students learning about digital image processing, cryptography, and information security. Privacy-Conscious Individuals: People who value privacy and wish to protect their communications from eavesdropping. Technically Savvy Users: Individuals interested in using advanced tools to secure their data. These users would benefit from a tool that allows them to securely embed and extract messages within digital images, ensuring that sensitive information can be transmitted covertly and securely. </a:t>
            </a:r>
            <a:endParaRPr lang="en-US" sz="2400" dirty="0">
              <a:solidFill>
                <a:schemeClr val="tx1"/>
              </a:solidFill>
            </a:endParaRPr>
          </a:p>
        </p:txBody>
      </p:sp>
    </p:spTree>
    <p:extLst>
      <p:ext uri="{BB962C8B-B14F-4D97-AF65-F5344CB8AC3E}">
        <p14:creationId xmlns:p14="http://schemas.microsoft.com/office/powerpoint/2010/main" val="728542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B2EC1-B7BF-CE7B-C9A6-7635DA95F4F6}"/>
              </a:ext>
            </a:extLst>
          </p:cNvPr>
          <p:cNvSpPr>
            <a:spLocks noGrp="1"/>
          </p:cNvSpPr>
          <p:nvPr>
            <p:ph type="title"/>
          </p:nvPr>
        </p:nvSpPr>
        <p:spPr>
          <a:xfrm>
            <a:off x="581191" y="493812"/>
            <a:ext cx="11029616" cy="1188720"/>
          </a:xfrm>
        </p:spPr>
        <p:txBody>
          <a:bodyPr anchor="ctr"/>
          <a:lstStyle/>
          <a:p>
            <a:br>
              <a:rPr lang="en-US" sz="2800" dirty="0"/>
            </a:br>
            <a:r>
              <a:rPr lang="en-US" sz="2800" dirty="0"/>
              <a:t>YOUR SOLUTION AND ITS VALUE PROPOSITION</a:t>
            </a:r>
            <a:endParaRPr lang="en-US" dirty="0"/>
          </a:p>
        </p:txBody>
      </p:sp>
      <p:sp>
        <p:nvSpPr>
          <p:cNvPr id="4" name="Rectangle 1">
            <a:extLst>
              <a:ext uri="{FF2B5EF4-FFF2-40B4-BE49-F238E27FC236}">
                <a16:creationId xmlns:a16="http://schemas.microsoft.com/office/drawing/2014/main" id="{FFE940D9-A6C4-962C-1998-8545A29AE67F}"/>
              </a:ext>
            </a:extLst>
          </p:cNvPr>
          <p:cNvSpPr>
            <a:spLocks noGrp="1" noChangeArrowheads="1"/>
          </p:cNvSpPr>
          <p:nvPr>
            <p:ph idx="1"/>
          </p:nvPr>
        </p:nvSpPr>
        <p:spPr bwMode="auto">
          <a:xfrm>
            <a:off x="332636" y="2135359"/>
            <a:ext cx="11526726" cy="40934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i="0" u="none" strike="noStrike" cap="none" normalizeH="0" baseline="0" dirty="0">
                <a:ln>
                  <a:noFill/>
                </a:ln>
                <a:solidFill>
                  <a:schemeClr val="tx1"/>
                </a:solidFill>
                <a:effectLst/>
              </a:rPr>
              <a:t> </a:t>
            </a:r>
            <a:r>
              <a:rPr lang="en-US" sz="2000" dirty="0"/>
              <a:t>My solution is the first steganography tool designed to effectively embed and extract hidden messages from digital images. The use of modern technology that increases the security and control of encrypted data ensures that messages remain unnoticed by unauthorized persons. Advanced steganography systems are needed to accurately place and recover confidential information in digital images. The system uses complex algorithms to ensure that confidential information does not interfere with normal video processing operations such as editing, blocking and resizing and remains hidden from the public. Anti-editing capabilities: The system is designed to withstand common video operations such as compression, editing, and reformatting, ensuring that the 's embedded data remains unchanged and maintains its integrity despite these changes.</a:t>
            </a:r>
            <a:br>
              <a:rPr kumimoji="0" lang="en-US" altLang="en-US" sz="2000" i="0" u="none" strike="noStrike" cap="none" normalizeH="0" baseline="0" dirty="0">
                <a:ln>
                  <a:noFill/>
                </a:ln>
                <a:solidFill>
                  <a:schemeClr val="tx1"/>
                </a:solidFill>
                <a:effectLst/>
              </a:rPr>
            </a:br>
            <a:br>
              <a:rPr kumimoji="0" lang="en-US" altLang="en-US" sz="2000" i="0" u="none" strike="noStrike" cap="none" normalizeH="0" baseline="0" dirty="0">
                <a:ln>
                  <a:noFill/>
                </a:ln>
                <a:solidFill>
                  <a:schemeClr val="tx1"/>
                </a:solidFill>
                <a:effectLst/>
              </a:rPr>
            </a:br>
            <a:br>
              <a:rPr kumimoji="0" lang="en-US" altLang="en-US" sz="2000" i="0" u="none" strike="noStrike" cap="none" normalizeH="0" baseline="0" dirty="0">
                <a:ln>
                  <a:noFill/>
                </a:ln>
                <a:solidFill>
                  <a:schemeClr val="tx1"/>
                </a:solidFill>
                <a:effectLst/>
              </a:rPr>
            </a:br>
            <a:br>
              <a:rPr kumimoji="0" lang="en-US" altLang="en-US" sz="2000" i="0" u="none" strike="noStrike" cap="none" normalizeH="0" baseline="0" dirty="0">
                <a:ln>
                  <a:noFill/>
                </a:ln>
                <a:solidFill>
                  <a:schemeClr val="tx1"/>
                </a:solidFill>
                <a:effectLst/>
              </a:rPr>
            </a:br>
            <a:endParaRPr kumimoji="0" lang="en-US" altLang="en-US" sz="2000" i="0" u="none" strike="noStrike" cap="none" normalizeH="0" baseline="0" dirty="0">
              <a:ln>
                <a:noFill/>
              </a:ln>
              <a:solidFill>
                <a:schemeClr val="tx1"/>
              </a:solidFill>
              <a:effectLst/>
            </a:endParaRPr>
          </a:p>
        </p:txBody>
      </p:sp>
    </p:spTree>
    <p:extLst>
      <p:ext uri="{BB962C8B-B14F-4D97-AF65-F5344CB8AC3E}">
        <p14:creationId xmlns:p14="http://schemas.microsoft.com/office/powerpoint/2010/main" val="20768512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B2EC1-B7BF-CE7B-C9A6-7635DA95F4F6}"/>
              </a:ext>
            </a:extLst>
          </p:cNvPr>
          <p:cNvSpPr>
            <a:spLocks noGrp="1"/>
          </p:cNvSpPr>
          <p:nvPr>
            <p:ph type="title"/>
          </p:nvPr>
        </p:nvSpPr>
        <p:spPr>
          <a:xfrm>
            <a:off x="581191" y="493812"/>
            <a:ext cx="11029616" cy="1188720"/>
          </a:xfrm>
        </p:spPr>
        <p:txBody>
          <a:bodyPr anchor="ctr"/>
          <a:lstStyle/>
          <a:p>
            <a:r>
              <a:rPr lang="en-US"/>
              <a:t>How did you customize the project and make it your own</a:t>
            </a:r>
          </a:p>
        </p:txBody>
      </p:sp>
      <p:sp>
        <p:nvSpPr>
          <p:cNvPr id="3" name="Content Placeholder 2">
            <a:extLst>
              <a:ext uri="{FF2B5EF4-FFF2-40B4-BE49-F238E27FC236}">
                <a16:creationId xmlns:a16="http://schemas.microsoft.com/office/drawing/2014/main" id="{27EBACB0-5504-CAD6-951C-D14217A08A80}"/>
              </a:ext>
            </a:extLst>
          </p:cNvPr>
          <p:cNvSpPr>
            <a:spLocks noGrp="1"/>
          </p:cNvSpPr>
          <p:nvPr>
            <p:ph idx="1"/>
          </p:nvPr>
        </p:nvSpPr>
        <p:spPr>
          <a:xfrm>
            <a:off x="581191" y="2074646"/>
            <a:ext cx="11029615" cy="3634486"/>
          </a:xfrm>
        </p:spPr>
        <p:txBody>
          <a:bodyPr/>
          <a:lstStyle/>
          <a:p>
            <a:pPr algn="l"/>
            <a:r>
              <a:rPr lang="en-US" sz="2000" b="0" i="0" dirty="0">
                <a:solidFill>
                  <a:srgbClr val="333333"/>
                </a:solidFill>
                <a:effectLst/>
              </a:rPr>
              <a:t>I reviewed many books to adapt and improve the steganography project and chose the Basic Bit Insertion (LSB) method to balance simplicity and performance. . Extensive testing has been conducted to improve the tool's performance and vulnerability to common video processing attacks. Automation and integration of the Steganography project has been solved with the solution that interests users including security experts, government agencies and companies. This includes the use of modern algorithms aimed at making data security stronger and better . It will remain strong in many image processing applications, but with better performance. Quality testing and validation are also performed on the system using realistic scenarios and include user feedback to create a solution that meets user expectations and unique needs</a:t>
            </a:r>
            <a:endParaRPr lang="en-US" dirty="0"/>
          </a:p>
        </p:txBody>
      </p:sp>
    </p:spTree>
    <p:extLst>
      <p:ext uri="{BB962C8B-B14F-4D97-AF65-F5344CB8AC3E}">
        <p14:creationId xmlns:p14="http://schemas.microsoft.com/office/powerpoint/2010/main" val="36573865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B2EC1-B7BF-CE7B-C9A6-7635DA95F4F6}"/>
              </a:ext>
            </a:extLst>
          </p:cNvPr>
          <p:cNvSpPr>
            <a:spLocks noGrp="1"/>
          </p:cNvSpPr>
          <p:nvPr>
            <p:ph type="title"/>
          </p:nvPr>
        </p:nvSpPr>
        <p:spPr>
          <a:xfrm>
            <a:off x="581191" y="493812"/>
            <a:ext cx="11029616" cy="904064"/>
          </a:xfrm>
        </p:spPr>
        <p:txBody>
          <a:bodyPr anchor="ctr"/>
          <a:lstStyle/>
          <a:p>
            <a:r>
              <a:rPr lang="en-GB" dirty="0"/>
              <a:t>MODELLING</a:t>
            </a:r>
            <a:endParaRPr lang="en-US" dirty="0"/>
          </a:p>
        </p:txBody>
      </p:sp>
      <p:sp>
        <p:nvSpPr>
          <p:cNvPr id="3" name="Content Placeholder 2">
            <a:extLst>
              <a:ext uri="{FF2B5EF4-FFF2-40B4-BE49-F238E27FC236}">
                <a16:creationId xmlns:a16="http://schemas.microsoft.com/office/drawing/2014/main" id="{27EBACB0-5504-CAD6-951C-D14217A08A80}"/>
              </a:ext>
            </a:extLst>
          </p:cNvPr>
          <p:cNvSpPr>
            <a:spLocks noGrp="1"/>
          </p:cNvSpPr>
          <p:nvPr>
            <p:ph idx="1"/>
          </p:nvPr>
        </p:nvSpPr>
        <p:spPr>
          <a:xfrm>
            <a:off x="581191" y="2330245"/>
            <a:ext cx="11029615" cy="4159046"/>
          </a:xfrm>
        </p:spPr>
        <p:txBody>
          <a:bodyPr>
            <a:noAutofit/>
          </a:bodyPr>
          <a:lstStyle/>
          <a:p>
            <a:pPr marL="99314" lvl="0" indent="0" algn="l" rtl="0">
              <a:spcBef>
                <a:spcPts val="0"/>
              </a:spcBef>
              <a:spcAft>
                <a:spcPts val="0"/>
              </a:spcAft>
              <a:buSzPct val="39800"/>
              <a:buNone/>
            </a:pPr>
            <a:r>
              <a:rPr lang="en-US" sz="1800" dirty="0">
                <a:solidFill>
                  <a:schemeClr val="tx1"/>
                </a:solidFill>
              </a:rPr>
              <a:t>Project Modelling: Image Steganography Tool</a:t>
            </a:r>
          </a:p>
          <a:p>
            <a:pPr marL="306000" lvl="0" indent="-206686" algn="l" rtl="0">
              <a:spcBef>
                <a:spcPts val="0"/>
              </a:spcBef>
              <a:spcAft>
                <a:spcPts val="0"/>
              </a:spcAft>
              <a:buSzPct val="39800"/>
              <a:buNone/>
            </a:pPr>
            <a:endParaRPr lang="en-US" sz="1800" dirty="0">
              <a:solidFill>
                <a:schemeClr val="tx1"/>
              </a:solidFill>
            </a:endParaRPr>
          </a:p>
          <a:p>
            <a:pPr marL="306000" lvl="0" indent="-206686" algn="l" rtl="0">
              <a:spcBef>
                <a:spcPts val="0"/>
              </a:spcBef>
              <a:spcAft>
                <a:spcPts val="0"/>
              </a:spcAft>
              <a:buSzPct val="39800"/>
              <a:buNone/>
            </a:pPr>
            <a:r>
              <a:rPr lang="en-US" sz="1800" dirty="0">
                <a:solidFill>
                  <a:schemeClr val="tx1"/>
                </a:solidFill>
              </a:rPr>
              <a:t>System Architecture:</a:t>
            </a:r>
          </a:p>
          <a:p>
            <a:pPr marL="306000" lvl="0" indent="-206686" algn="l" rtl="0">
              <a:spcBef>
                <a:spcPts val="0"/>
              </a:spcBef>
              <a:spcAft>
                <a:spcPts val="0"/>
              </a:spcAft>
              <a:buSzPct val="39800"/>
              <a:buNone/>
            </a:pPr>
            <a:r>
              <a:rPr lang="en-US" sz="1800" dirty="0">
                <a:solidFill>
                  <a:schemeClr val="tx1"/>
                </a:solidFill>
              </a:rPr>
              <a:t>The system is divided into three main components:</a:t>
            </a:r>
          </a:p>
          <a:p>
            <a:pPr marL="306000" lvl="0" indent="-206686" algn="l" rtl="0">
              <a:spcBef>
                <a:spcPts val="0"/>
              </a:spcBef>
              <a:spcAft>
                <a:spcPts val="0"/>
              </a:spcAft>
              <a:buSzPct val="39800"/>
              <a:buNone/>
            </a:pPr>
            <a:r>
              <a:rPr lang="en-US" sz="1800" dirty="0">
                <a:solidFill>
                  <a:schemeClr val="tx1"/>
                </a:solidFill>
              </a:rPr>
              <a:t>1. User Interface: Facilitates user interactions, built using </a:t>
            </a:r>
            <a:r>
              <a:rPr lang="en-US" sz="1800" dirty="0" err="1">
                <a:solidFill>
                  <a:schemeClr val="tx1"/>
                </a:solidFill>
              </a:rPr>
              <a:t>Tkinter</a:t>
            </a:r>
            <a:r>
              <a:rPr lang="en-US" sz="1800" dirty="0">
                <a:solidFill>
                  <a:schemeClr val="tx1"/>
                </a:solidFill>
              </a:rPr>
              <a:t> or Flask.</a:t>
            </a:r>
          </a:p>
          <a:p>
            <a:pPr marL="306000" lvl="0" indent="-206686" algn="l" rtl="0">
              <a:spcBef>
                <a:spcPts val="0"/>
              </a:spcBef>
              <a:spcAft>
                <a:spcPts val="0"/>
              </a:spcAft>
              <a:buSzPct val="39800"/>
              <a:buNone/>
            </a:pPr>
            <a:r>
              <a:rPr lang="en-US" sz="1800" dirty="0">
                <a:solidFill>
                  <a:schemeClr val="tx1"/>
                </a:solidFill>
              </a:rPr>
              <a:t>2. Core Algorithms: Embedding and extraction logic for hiding and retrieving messages.</a:t>
            </a:r>
          </a:p>
          <a:p>
            <a:pPr marL="306000" lvl="0" indent="-206686" algn="l" rtl="0">
              <a:spcBef>
                <a:spcPts val="0"/>
              </a:spcBef>
              <a:spcAft>
                <a:spcPts val="0"/>
              </a:spcAft>
              <a:buSzPct val="39800"/>
              <a:buNone/>
            </a:pPr>
            <a:r>
              <a:rPr lang="en-US" sz="1800" dirty="0">
                <a:solidFill>
                  <a:schemeClr val="tx1"/>
                </a:solidFill>
              </a:rPr>
              <a:t>3. Data Handling: Manages image input/output and message processing.</a:t>
            </a:r>
          </a:p>
          <a:p>
            <a:pPr marL="306000" lvl="0" indent="-206686" algn="l" rtl="0">
              <a:spcBef>
                <a:spcPts val="0"/>
              </a:spcBef>
              <a:spcAft>
                <a:spcPts val="0"/>
              </a:spcAft>
              <a:buSzPct val="39800"/>
              <a:buNone/>
            </a:pPr>
            <a:endParaRPr lang="en-US" sz="1800" dirty="0">
              <a:solidFill>
                <a:schemeClr val="tx1"/>
              </a:solidFill>
            </a:endParaRPr>
          </a:p>
          <a:p>
            <a:pPr marL="306000" lvl="0" indent="-206686" algn="l" rtl="0">
              <a:spcBef>
                <a:spcPts val="0"/>
              </a:spcBef>
              <a:spcAft>
                <a:spcPts val="0"/>
              </a:spcAft>
              <a:buSzPct val="39800"/>
              <a:buNone/>
            </a:pPr>
            <a:r>
              <a:rPr lang="en-US" sz="1800" dirty="0">
                <a:solidFill>
                  <a:schemeClr val="tx1"/>
                </a:solidFill>
              </a:rPr>
              <a:t>Data Flow:</a:t>
            </a:r>
          </a:p>
          <a:p>
            <a:pPr marL="306000" lvl="0" indent="-206686" algn="l" rtl="0">
              <a:spcBef>
                <a:spcPts val="0"/>
              </a:spcBef>
              <a:spcAft>
                <a:spcPts val="0"/>
              </a:spcAft>
              <a:buSzPct val="39800"/>
              <a:buNone/>
            </a:pPr>
            <a:r>
              <a:rPr lang="en-US" sz="1800" dirty="0">
                <a:solidFill>
                  <a:schemeClr val="tx1"/>
                </a:solidFill>
              </a:rPr>
              <a:t>1. Input:</a:t>
            </a:r>
          </a:p>
          <a:p>
            <a:pPr marL="306000" lvl="0" indent="-206686" algn="l" rtl="0">
              <a:spcBef>
                <a:spcPts val="0"/>
              </a:spcBef>
              <a:spcAft>
                <a:spcPts val="0"/>
              </a:spcAft>
              <a:buSzPct val="39800"/>
              <a:buNone/>
            </a:pPr>
            <a:r>
              <a:rPr lang="en-US" sz="1800" dirty="0">
                <a:solidFill>
                  <a:schemeClr val="tx1"/>
                </a:solidFill>
              </a:rPr>
              <a:t>   - Users provide an image file, a secret message, and a password.</a:t>
            </a:r>
          </a:p>
          <a:p>
            <a:pPr marL="306000" lvl="0" indent="-206686" algn="l" rtl="0">
              <a:spcBef>
                <a:spcPts val="0"/>
              </a:spcBef>
              <a:spcAft>
                <a:spcPts val="0"/>
              </a:spcAft>
              <a:buSzPct val="39800"/>
              <a:buNone/>
            </a:pPr>
            <a:r>
              <a:rPr lang="en-US" sz="1800" dirty="0">
                <a:solidFill>
                  <a:schemeClr val="tx1"/>
                </a:solidFill>
              </a:rPr>
              <a:t>2. Processing:</a:t>
            </a:r>
          </a:p>
          <a:p>
            <a:pPr marL="306000" lvl="0" indent="-206686" algn="l" rtl="0">
              <a:spcBef>
                <a:spcPts val="0"/>
              </a:spcBef>
              <a:spcAft>
                <a:spcPts val="0"/>
              </a:spcAft>
              <a:buSzPct val="39800"/>
              <a:buNone/>
            </a:pPr>
            <a:r>
              <a:rPr lang="en-US" sz="1800" dirty="0">
                <a:solidFill>
                  <a:schemeClr val="tx1"/>
                </a:solidFill>
              </a:rPr>
              <a:t>   - The message is appended with a terminator character.</a:t>
            </a:r>
          </a:p>
          <a:p>
            <a:pPr marL="306000" lvl="0" indent="-206686" algn="l" rtl="0">
              <a:spcBef>
                <a:spcPts val="0"/>
              </a:spcBef>
              <a:spcAft>
                <a:spcPts val="0"/>
              </a:spcAft>
              <a:buSzPct val="39800"/>
              <a:buNone/>
            </a:pPr>
            <a:r>
              <a:rPr lang="en-US" sz="1800" dirty="0">
                <a:solidFill>
                  <a:schemeClr val="tx1"/>
                </a:solidFill>
              </a:rPr>
              <a:t>   - The password is hashed using SHA-256.</a:t>
            </a:r>
          </a:p>
          <a:p>
            <a:pPr marL="306000" lvl="0" indent="-206686" algn="l" rtl="0">
              <a:spcBef>
                <a:spcPts val="0"/>
              </a:spcBef>
              <a:spcAft>
                <a:spcPts val="0"/>
              </a:spcAft>
              <a:buSzPct val="39800"/>
              <a:buNone/>
            </a:pPr>
            <a:r>
              <a:rPr lang="en-US" sz="1800" dirty="0">
                <a:solidFill>
                  <a:schemeClr val="tx1"/>
                </a:solidFill>
              </a:rPr>
              <a:t>   - The message is embedded in the image using LSB method and hashed password.</a:t>
            </a:r>
          </a:p>
          <a:p>
            <a:pPr marL="306000" lvl="0" indent="-206686" algn="l" rtl="0">
              <a:spcBef>
                <a:spcPts val="0"/>
              </a:spcBef>
              <a:spcAft>
                <a:spcPts val="0"/>
              </a:spcAft>
              <a:buSzPct val="39800"/>
              <a:buNone/>
            </a:pPr>
            <a:r>
              <a:rPr lang="en-US" sz="1800" dirty="0">
                <a:solidFill>
                  <a:schemeClr val="tx1"/>
                </a:solidFill>
              </a:rPr>
              <a:t>3. Output:</a:t>
            </a:r>
          </a:p>
          <a:p>
            <a:pPr marL="306000" lvl="0" indent="-206686" algn="l" rtl="0">
              <a:spcBef>
                <a:spcPts val="0"/>
              </a:spcBef>
              <a:spcAft>
                <a:spcPts val="0"/>
              </a:spcAft>
              <a:buSzPct val="39800"/>
              <a:buNone/>
            </a:pPr>
            <a:r>
              <a:rPr lang="en-US" sz="1800" dirty="0">
                <a:solidFill>
                  <a:schemeClr val="tx1"/>
                </a:solidFill>
              </a:rPr>
              <a:t>   - The </a:t>
            </a:r>
            <a:r>
              <a:rPr lang="en-US" sz="1800" dirty="0" err="1">
                <a:solidFill>
                  <a:schemeClr val="tx1"/>
                </a:solidFill>
              </a:rPr>
              <a:t>stego</a:t>
            </a:r>
            <a:r>
              <a:rPr lang="en-US" sz="1800" dirty="0">
                <a:solidFill>
                  <a:schemeClr val="tx1"/>
                </a:solidFill>
              </a:rPr>
              <a:t>-image is saved and displayed.</a:t>
            </a:r>
          </a:p>
          <a:p>
            <a:pPr marL="306000" lvl="0" indent="-206686" algn="l" rtl="0">
              <a:spcBef>
                <a:spcPts val="0"/>
              </a:spcBef>
              <a:spcAft>
                <a:spcPts val="0"/>
              </a:spcAft>
              <a:buSzPct val="39800"/>
              <a:buNone/>
            </a:pPr>
            <a:r>
              <a:rPr lang="en-US" sz="1800" dirty="0">
                <a:solidFill>
                  <a:schemeClr val="tx1"/>
                </a:solidFill>
              </a:rPr>
              <a:t>   - Hidden messages can be retrieved using the hashed password.</a:t>
            </a:r>
          </a:p>
          <a:p>
            <a:pPr marL="306000" lvl="0" indent="-206686" algn="l" rtl="0">
              <a:spcBef>
                <a:spcPts val="0"/>
              </a:spcBef>
              <a:spcAft>
                <a:spcPts val="0"/>
              </a:spcAft>
              <a:buSzPct val="64705"/>
              <a:buNone/>
            </a:pPr>
            <a:endParaRPr lang="en-US" sz="1800" dirty="0">
              <a:solidFill>
                <a:schemeClr val="tx1"/>
              </a:solidFill>
            </a:endParaRPr>
          </a:p>
          <a:p>
            <a:pPr marL="306000" lvl="0" indent="-206686" algn="l" rtl="0">
              <a:spcBef>
                <a:spcPts val="0"/>
              </a:spcBef>
              <a:spcAft>
                <a:spcPts val="0"/>
              </a:spcAft>
              <a:buSzPct val="64705"/>
              <a:buNone/>
            </a:pPr>
            <a:endParaRPr lang="en-US" sz="1800" dirty="0">
              <a:solidFill>
                <a:schemeClr val="tx1"/>
              </a:solidFill>
            </a:endParaRPr>
          </a:p>
        </p:txBody>
      </p:sp>
    </p:spTree>
    <p:extLst>
      <p:ext uri="{BB962C8B-B14F-4D97-AF65-F5344CB8AC3E}">
        <p14:creationId xmlns:p14="http://schemas.microsoft.com/office/powerpoint/2010/main" val="31840815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B2EC1-B7BF-CE7B-C9A6-7635DA95F4F6}"/>
              </a:ext>
            </a:extLst>
          </p:cNvPr>
          <p:cNvSpPr>
            <a:spLocks noGrp="1"/>
          </p:cNvSpPr>
          <p:nvPr>
            <p:ph type="title"/>
          </p:nvPr>
        </p:nvSpPr>
        <p:spPr>
          <a:xfrm>
            <a:off x="581191" y="493812"/>
            <a:ext cx="11029616" cy="1188720"/>
          </a:xfrm>
        </p:spPr>
        <p:txBody>
          <a:bodyPr anchor="ctr"/>
          <a:lstStyle/>
          <a:p>
            <a:r>
              <a:rPr lang="en-GB"/>
              <a:t>Results</a:t>
            </a:r>
            <a:endParaRPr lang="en-US"/>
          </a:p>
        </p:txBody>
      </p:sp>
      <p:pic>
        <p:nvPicPr>
          <p:cNvPr id="5" name="Content Placeholder 4">
            <a:extLst>
              <a:ext uri="{FF2B5EF4-FFF2-40B4-BE49-F238E27FC236}">
                <a16:creationId xmlns:a16="http://schemas.microsoft.com/office/drawing/2014/main" id="{3D0C1C75-C77A-DF5E-D391-00192CAF9CFD}"/>
              </a:ext>
            </a:extLst>
          </p:cNvPr>
          <p:cNvPicPr>
            <a:picLocks noGrp="1" noChangeAspect="1"/>
          </p:cNvPicPr>
          <p:nvPr>
            <p:ph idx="1"/>
          </p:nvPr>
        </p:nvPicPr>
        <p:blipFill>
          <a:blip r:embed="rId2"/>
          <a:stretch>
            <a:fillRect/>
          </a:stretch>
        </p:blipFill>
        <p:spPr>
          <a:xfrm>
            <a:off x="241813" y="1552575"/>
            <a:ext cx="4172872" cy="1876425"/>
          </a:xfrm>
        </p:spPr>
      </p:pic>
      <p:pic>
        <p:nvPicPr>
          <p:cNvPr id="7" name="Picture 6">
            <a:extLst>
              <a:ext uri="{FF2B5EF4-FFF2-40B4-BE49-F238E27FC236}">
                <a16:creationId xmlns:a16="http://schemas.microsoft.com/office/drawing/2014/main" id="{E8E3F15A-BBB4-01CE-BF95-4FBE753866E5}"/>
              </a:ext>
            </a:extLst>
          </p:cNvPr>
          <p:cNvPicPr>
            <a:picLocks noChangeAspect="1"/>
          </p:cNvPicPr>
          <p:nvPr/>
        </p:nvPicPr>
        <p:blipFill>
          <a:blip r:embed="rId3"/>
          <a:stretch>
            <a:fillRect/>
          </a:stretch>
        </p:blipFill>
        <p:spPr>
          <a:xfrm>
            <a:off x="6018260" y="1552575"/>
            <a:ext cx="5721455" cy="1152525"/>
          </a:xfrm>
          <a:prstGeom prst="rect">
            <a:avLst/>
          </a:prstGeom>
        </p:spPr>
      </p:pic>
      <p:pic>
        <p:nvPicPr>
          <p:cNvPr id="9" name="Picture 8">
            <a:extLst>
              <a:ext uri="{FF2B5EF4-FFF2-40B4-BE49-F238E27FC236}">
                <a16:creationId xmlns:a16="http://schemas.microsoft.com/office/drawing/2014/main" id="{41FC78F2-9655-FCB1-EB47-69A4D48531BB}"/>
              </a:ext>
            </a:extLst>
          </p:cNvPr>
          <p:cNvPicPr>
            <a:picLocks noChangeAspect="1"/>
          </p:cNvPicPr>
          <p:nvPr/>
        </p:nvPicPr>
        <p:blipFill>
          <a:blip r:embed="rId4"/>
          <a:stretch>
            <a:fillRect/>
          </a:stretch>
        </p:blipFill>
        <p:spPr>
          <a:xfrm>
            <a:off x="108156" y="3940844"/>
            <a:ext cx="5034116" cy="1600200"/>
          </a:xfrm>
          <a:prstGeom prst="rect">
            <a:avLst/>
          </a:prstGeom>
        </p:spPr>
      </p:pic>
      <p:pic>
        <p:nvPicPr>
          <p:cNvPr id="11" name="Picture 10">
            <a:extLst>
              <a:ext uri="{FF2B5EF4-FFF2-40B4-BE49-F238E27FC236}">
                <a16:creationId xmlns:a16="http://schemas.microsoft.com/office/drawing/2014/main" id="{D7C80E92-5F8A-4361-A5FE-967A8C0C156C}"/>
              </a:ext>
            </a:extLst>
          </p:cNvPr>
          <p:cNvPicPr>
            <a:picLocks noChangeAspect="1"/>
          </p:cNvPicPr>
          <p:nvPr/>
        </p:nvPicPr>
        <p:blipFill>
          <a:blip r:embed="rId5"/>
          <a:stretch>
            <a:fillRect/>
          </a:stretch>
        </p:blipFill>
        <p:spPr>
          <a:xfrm>
            <a:off x="5766005" y="3959894"/>
            <a:ext cx="5753100" cy="1581150"/>
          </a:xfrm>
          <a:prstGeom prst="rect">
            <a:avLst/>
          </a:prstGeom>
        </p:spPr>
      </p:pic>
    </p:spTree>
    <p:extLst>
      <p:ext uri="{BB962C8B-B14F-4D97-AF65-F5344CB8AC3E}">
        <p14:creationId xmlns:p14="http://schemas.microsoft.com/office/powerpoint/2010/main" val="3319627397"/>
      </p:ext>
    </p:extLst>
  </p:cSld>
  <p:clrMapOvr>
    <a:masterClrMapping/>
  </p:clrMapOvr>
</p:sld>
</file>

<file path=ppt/theme/theme1.xml><?xml version="1.0" encoding="utf-8"?>
<a:theme xmlns:a="http://schemas.openxmlformats.org/drawingml/2006/main" name="DividendVTI">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Dividend">
      <a:majorFont>
        <a:latin typeface="Franklin Gothic Demi"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IBM template.pptx" id="{DD7D02DF-74B2-BE46-8E60-C19E1E020CC7}" vid="{4A44C851-0219-434E-AA92-1FCB39E6E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27BD4C1-B6B1-4715-ABF9-E660A51A4EA0}">
  <ds:schemaRefs>
    <ds:schemaRef ds:uri="http://schemas.microsoft.com/sharepoint/v3/contenttype/forms"/>
  </ds:schemaRefs>
</ds:datastoreItem>
</file>

<file path=customXml/itemProps2.xml><?xml version="1.0" encoding="utf-8"?>
<ds:datastoreItem xmlns:ds="http://schemas.openxmlformats.org/officeDocument/2006/customXml" ds:itemID="{8D289AE2-D2AE-49D1-AFAC-3A79F6794255}">
  <ds:schemaRefs>
    <ds:schemaRef ds:uri="16c05727-aa75-4e4a-9b5f-8a80a1165891"/>
    <ds:schemaRef ds:uri="71af3243-3dd4-4a8d-8c0d-dd76da1f02a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41E7CA09-9778-4414-AE97-8064B12DA30E}">
  <ds:schemaRefs>
    <ds:schemaRef ds:uri="16c05727-aa75-4e4a-9b5f-8a80a1165891"/>
    <ds:schemaRef ds:uri="71af3243-3dd4-4a8d-8c0d-dd76da1f02a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323</TotalTime>
  <Words>956</Words>
  <Application>Microsoft Office PowerPoint</Application>
  <PresentationFormat>Widescreen</PresentationFormat>
  <Paragraphs>47</Paragraphs>
  <Slides>10</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vt:i4>
      </vt:variant>
    </vt:vector>
  </HeadingPairs>
  <TitlesOfParts>
    <vt:vector size="17" baseType="lpstr">
      <vt:lpstr>Arial</vt:lpstr>
      <vt:lpstr>Calibri</vt:lpstr>
      <vt:lpstr>Comic Sans MS</vt:lpstr>
      <vt:lpstr>Franklin Gothic Book</vt:lpstr>
      <vt:lpstr>Franklin Gothic Demi</vt:lpstr>
      <vt:lpstr>Wingdings 2</vt:lpstr>
      <vt:lpstr>DividendVTI</vt:lpstr>
      <vt:lpstr>Student Details</vt:lpstr>
      <vt:lpstr>Image steaganography </vt:lpstr>
      <vt:lpstr>AGENDA</vt:lpstr>
      <vt:lpstr>PROJECT  OVERVIEW</vt:lpstr>
      <vt:lpstr>WHO ARE THE END USERS of this project?</vt:lpstr>
      <vt:lpstr> YOUR SOLUTION AND ITS VALUE PROPOSITION</vt:lpstr>
      <vt:lpstr>How did you customize the project and make it your own</vt:lpstr>
      <vt:lpstr>MODELLING</vt:lpstr>
      <vt:lpstr>Results</vt:lpstr>
      <vt:lpstr>links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SkillsBuild Partner Update template</dc:title>
  <dc:creator>Vaibhav Ostwal</dc:creator>
  <cp:lastModifiedBy>venkyy</cp:lastModifiedBy>
  <cp:revision>4</cp:revision>
  <dcterms:created xsi:type="dcterms:W3CDTF">2021-05-26T16:50:10Z</dcterms:created>
  <dcterms:modified xsi:type="dcterms:W3CDTF">2024-07-24T08:12:30Z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